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3" r:id="rId2"/>
  </p:sldMasterIdLst>
  <p:notesMasterIdLst>
    <p:notesMasterId r:id="rId20"/>
  </p:notesMasterIdLst>
  <p:handoutMasterIdLst>
    <p:handoutMasterId r:id="rId21"/>
  </p:handoutMasterIdLst>
  <p:sldIdLst>
    <p:sldId id="424" r:id="rId3"/>
    <p:sldId id="421" r:id="rId4"/>
    <p:sldId id="422" r:id="rId5"/>
    <p:sldId id="414" r:id="rId6"/>
    <p:sldId id="399" r:id="rId7"/>
    <p:sldId id="400" r:id="rId8"/>
    <p:sldId id="401" r:id="rId9"/>
    <p:sldId id="402" r:id="rId10"/>
    <p:sldId id="403" r:id="rId11"/>
    <p:sldId id="406" r:id="rId12"/>
    <p:sldId id="404" r:id="rId13"/>
    <p:sldId id="419" r:id="rId14"/>
    <p:sldId id="407" r:id="rId15"/>
    <p:sldId id="408" r:id="rId16"/>
    <p:sldId id="417" r:id="rId17"/>
    <p:sldId id="409" r:id="rId18"/>
    <p:sldId id="418" r:id="rId19"/>
  </p:sldIdLst>
  <p:sldSz cx="9144000" cy="5143500" type="screen16x9"/>
  <p:notesSz cx="6669088" cy="97536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E600"/>
    <a:srgbClr val="ACA800"/>
    <a:srgbClr val="F1FFC9"/>
    <a:srgbClr val="E0FF89"/>
    <a:srgbClr val="0000FF"/>
    <a:srgbClr val="003A8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572" y="-8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2136" y="-114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54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" y="560388"/>
            <a:ext cx="4422775" cy="248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1110" y="3391065"/>
            <a:ext cx="5334335" cy="56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024960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Times" charset="0"/>
              </a:rPr>
              <a:t>Notes to trainer: this lecture should take 30 mins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379413"/>
            <a:ext cx="12636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2699147"/>
            <a:ext cx="8456613" cy="385763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3238501"/>
            <a:ext cx="8456613" cy="754856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108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40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9" y="107157"/>
            <a:ext cx="2130425" cy="45743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07157"/>
            <a:ext cx="6243638" cy="45743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7157"/>
            <a:ext cx="8229600" cy="6167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1" y="809625"/>
            <a:ext cx="8526463" cy="3871913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415359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42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4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764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1" y="3238501"/>
            <a:ext cx="4151313" cy="898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3238501"/>
            <a:ext cx="4152900" cy="898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7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45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3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15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30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086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693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347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1" y="2699147"/>
            <a:ext cx="2112963" cy="143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99147"/>
            <a:ext cx="6191250" cy="143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75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08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809625"/>
            <a:ext cx="4186238" cy="387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9" y="809625"/>
            <a:ext cx="4187825" cy="387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4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2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92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15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83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18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2336800"/>
            <a:ext cx="91440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80963"/>
            <a:ext cx="8826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07950"/>
            <a:ext cx="822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809625"/>
            <a:ext cx="8526463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resentation_Template_Section_ne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5"/>
          <a:stretch>
            <a:fillRect/>
          </a:stretch>
        </p:blipFill>
        <p:spPr bwMode="auto">
          <a:xfrm>
            <a:off x="0" y="2378075"/>
            <a:ext cx="91440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/>
          <p:cNvPicPr>
            <a:picLocks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80963"/>
            <a:ext cx="8826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3238500"/>
            <a:ext cx="845661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98750"/>
            <a:ext cx="84566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defRPr sz="4000" b="1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ＭＳ Ｐゴシック" charset="-128"/>
        </a:defRPr>
      </a:lvl2pPr>
      <a:lvl3pPr marL="12303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ＭＳ Ｐゴシック" charset="-128"/>
        </a:defRPr>
      </a:lvl3pPr>
      <a:lvl4pPr marL="16383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49904" y="2817292"/>
            <a:ext cx="7772400" cy="1998662"/>
          </a:xfrm>
        </p:spPr>
        <p:txBody>
          <a:bodyPr/>
          <a:lstStyle/>
          <a:p>
            <a:pPr algn="ctr"/>
            <a:r>
              <a:rPr lang="bg-BG" altLang="en-US" dirty="0" smtClean="0"/>
              <a:t>АНТИБИОТИЧНА КОНСУМАЦИЯ</a:t>
            </a:r>
            <a:br>
              <a:rPr lang="bg-BG" altLang="en-US" dirty="0" smtClean="0"/>
            </a:br>
            <a:r>
              <a:rPr lang="bg-BG" altLang="en-US" dirty="0" smtClean="0"/>
              <a:t>и АНТИБИОТИЧНА РЕЗИСТЕНТНОСТ</a:t>
            </a:r>
            <a:br>
              <a:rPr lang="bg-BG" altLang="en-US" dirty="0" smtClean="0"/>
            </a:br>
            <a:r>
              <a:rPr lang="bg-BG" altLang="en-US" dirty="0" smtClean="0"/>
              <a:t>проф. </a:t>
            </a:r>
            <a:r>
              <a:rPr lang="bg-BG" altLang="en-US" sz="2400" dirty="0" smtClean="0"/>
              <a:t>Тодор </a:t>
            </a:r>
            <a:r>
              <a:rPr lang="bg-BG" altLang="en-US" sz="2400" dirty="0" err="1" smtClean="0"/>
              <a:t>Кантарджиев</a:t>
            </a:r>
            <a:r>
              <a:rPr lang="bg-BG" altLang="en-US" dirty="0" smtClean="0"/>
              <a:t/>
            </a:r>
            <a:br>
              <a:rPr lang="bg-BG" altLang="en-US" dirty="0" smtClean="0"/>
            </a:br>
            <a:r>
              <a:rPr lang="bg-BG" altLang="en-US" dirty="0"/>
              <a:t/>
            </a:r>
            <a:br>
              <a:rPr lang="bg-BG" altLang="en-US" dirty="0"/>
            </a:br>
            <a:endParaRPr lang="en-GB" altLang="en-US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110361"/>
            <a:ext cx="721240" cy="104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7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sz="1800" smtClean="0"/>
              <a:t>Дистрибуция на антибиотици за системна употреба </a:t>
            </a:r>
            <a:r>
              <a:rPr lang="en-US" altLang="en-US" sz="1800" smtClean="0"/>
              <a:t>(ATC group J01) </a:t>
            </a:r>
            <a:r>
              <a:rPr lang="bg-BG" altLang="en-US" sz="1800" smtClean="0"/>
              <a:t>в болничния сектор – България,</a:t>
            </a:r>
            <a:r>
              <a:rPr lang="en-US" altLang="en-US" sz="1800" smtClean="0"/>
              <a:t> 2016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708025"/>
            <a:ext cx="8777287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Oval 5"/>
          <p:cNvSpPr>
            <a:spLocks noChangeArrowheads="1"/>
          </p:cNvSpPr>
          <p:nvPr/>
        </p:nvSpPr>
        <p:spPr bwMode="auto">
          <a:xfrm flipV="1">
            <a:off x="6489700" y="2295525"/>
            <a:ext cx="2470150" cy="27463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altLang="en-US" sz="2400" smtClean="0"/>
              <a:t>Консумация на цефалоспорини в болничния сектор – България, 2016 г.</a:t>
            </a:r>
            <a:endParaRPr lang="en-US" altLang="en-US" sz="240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56403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095500"/>
            <a:ext cx="32512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2095500"/>
            <a:ext cx="14509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Oval 3"/>
          <p:cNvSpPr>
            <a:spLocks noChangeArrowheads="1"/>
          </p:cNvSpPr>
          <p:nvPr/>
        </p:nvSpPr>
        <p:spPr bwMode="auto">
          <a:xfrm>
            <a:off x="7264400" y="3098800"/>
            <a:ext cx="982663" cy="3016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iT0R0x0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710"/>
            <a:ext cx="5295900" cy="437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042524"/>
              </p:ext>
            </p:extLst>
          </p:nvPr>
        </p:nvGraphicFramePr>
        <p:xfrm>
          <a:off x="5295900" y="870010"/>
          <a:ext cx="3277127" cy="4273492"/>
        </p:xfrm>
        <a:graphic>
          <a:graphicData uri="http://schemas.openxmlformats.org/drawingml/2006/table">
            <a:tbl>
              <a:tblPr/>
              <a:tblGrid>
                <a:gridCol w="244649"/>
                <a:gridCol w="840488"/>
                <a:gridCol w="244649"/>
                <a:gridCol w="846407"/>
                <a:gridCol w="244649"/>
                <a:gridCol w="856285"/>
              </a:tblGrid>
              <a:tr h="1068373">
                <a:tc gridSpan="6">
                  <a:txBody>
                    <a:bodyPr/>
                    <a:lstStyle/>
                    <a:p>
                      <a:pPr algn="ctr" rtl="0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DDD per 1000 inhabitants and per day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83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DC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9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0.1445 to &lt; 0.2798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0.4151 to &lt; 0.5504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683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38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0.0092 to &lt; 0.1445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0.2798 to &lt; 0.4151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0.5504 to 0.6857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83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7351" y="213064"/>
            <a:ext cx="775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800" b="1" dirty="0" smtClean="0"/>
              <a:t>Консумация на </a:t>
            </a:r>
            <a:r>
              <a:rPr lang="bg-BG" sz="1800" b="1" dirty="0" err="1" smtClean="0"/>
              <a:t>Цефтриаксон</a:t>
            </a:r>
            <a:r>
              <a:rPr lang="bg-BG" sz="1800" b="1" dirty="0" smtClean="0"/>
              <a:t> в болничния сектор – ЕС, 2016 г.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671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altLang="en-US" sz="2400" dirty="0" smtClean="0"/>
              <a:t>Сравнение на тенденциите в консумацията на </a:t>
            </a:r>
            <a:r>
              <a:rPr lang="bg-BG" altLang="en-US" sz="2400" dirty="0" err="1" smtClean="0"/>
              <a:t>цефалоспорини</a:t>
            </a:r>
            <a:r>
              <a:rPr lang="bg-BG" altLang="en-US" sz="2400" dirty="0" smtClean="0"/>
              <a:t> трета генерация – България, Белгия, Швеция</a:t>
            </a:r>
            <a:endParaRPr lang="en-US" altLang="en-US" sz="2400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988"/>
            <a:ext cx="9144000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i="1" dirty="0" smtClean="0"/>
              <a:t>Klebsiella pneumoniae:</a:t>
            </a:r>
            <a:r>
              <a:rPr lang="en-US" sz="2400" dirty="0" smtClean="0"/>
              <a:t> </a:t>
            </a:r>
            <a:r>
              <a:rPr lang="bg-BG" sz="2400" dirty="0" smtClean="0"/>
              <a:t>резистентност към </a:t>
            </a:r>
            <a:r>
              <a:rPr lang="bg-BG" sz="2400" dirty="0" err="1" smtClean="0"/>
              <a:t>третогенерационни</a:t>
            </a:r>
            <a:r>
              <a:rPr lang="bg-BG" sz="2400" dirty="0" smtClean="0"/>
              <a:t> </a:t>
            </a:r>
            <a:r>
              <a:rPr lang="bg-BG" sz="2400" dirty="0" err="1" smtClean="0"/>
              <a:t>цефалоспорини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798990"/>
            <a:ext cx="8724900" cy="432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4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iT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5"/>
            <a:ext cx="91440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850" y="107950"/>
            <a:ext cx="8229600" cy="615950"/>
          </a:xfrm>
        </p:spPr>
        <p:txBody>
          <a:bodyPr/>
          <a:lstStyle/>
          <a:p>
            <a:pPr algn="ctr"/>
            <a:r>
              <a:rPr lang="en-US" sz="2400" i="1" dirty="0" smtClean="0"/>
              <a:t>Klebsiella pneumoniae:</a:t>
            </a:r>
            <a:r>
              <a:rPr lang="en-US" sz="2400" dirty="0" smtClean="0"/>
              <a:t> </a:t>
            </a:r>
            <a:r>
              <a:rPr lang="bg-BG" sz="2400" dirty="0" smtClean="0"/>
              <a:t>резистентност към </a:t>
            </a:r>
            <a:r>
              <a:rPr lang="bg-BG" sz="2400" dirty="0" err="1" smtClean="0"/>
              <a:t>третогенерационни</a:t>
            </a:r>
            <a:r>
              <a:rPr lang="bg-BG" sz="2400" dirty="0" smtClean="0"/>
              <a:t> </a:t>
            </a:r>
            <a:r>
              <a:rPr lang="bg-BG" sz="2400" dirty="0" err="1" smtClean="0"/>
              <a:t>цефалоспорини</a:t>
            </a:r>
            <a:r>
              <a:rPr lang="en-US" sz="2400" dirty="0" smtClean="0"/>
              <a:t> – </a:t>
            </a:r>
            <a:r>
              <a:rPr lang="bg-BG" sz="2400" dirty="0" smtClean="0"/>
              <a:t>тенденция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31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i="1" dirty="0" smtClean="0"/>
              <a:t>Escherichia coli: </a:t>
            </a:r>
            <a:r>
              <a:rPr lang="bg-BG" sz="2400" dirty="0"/>
              <a:t>резистентност към </a:t>
            </a:r>
            <a:r>
              <a:rPr lang="bg-BG" sz="2400" dirty="0" err="1"/>
              <a:t>третогенерационни</a:t>
            </a:r>
            <a:r>
              <a:rPr lang="bg-BG" sz="2400" dirty="0"/>
              <a:t> </a:t>
            </a:r>
            <a:r>
              <a:rPr lang="bg-BG" sz="2400" dirty="0" err="1"/>
              <a:t>цефалоспорини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878889"/>
            <a:ext cx="9096375" cy="43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0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iT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5"/>
            <a:ext cx="9143999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850" y="107950"/>
            <a:ext cx="8229600" cy="615950"/>
          </a:xfrm>
        </p:spPr>
        <p:txBody>
          <a:bodyPr/>
          <a:lstStyle/>
          <a:p>
            <a:pPr algn="ctr"/>
            <a:r>
              <a:rPr lang="en-US" sz="2400" i="1" dirty="0" smtClean="0"/>
              <a:t>Escherichia coli:</a:t>
            </a:r>
            <a:r>
              <a:rPr lang="en-US" sz="2400" dirty="0" smtClean="0"/>
              <a:t> </a:t>
            </a:r>
            <a:r>
              <a:rPr lang="bg-BG" sz="2400" dirty="0" smtClean="0"/>
              <a:t>резистентност към </a:t>
            </a:r>
            <a:r>
              <a:rPr lang="bg-BG" sz="2400" dirty="0" err="1" smtClean="0"/>
              <a:t>третогенерационни</a:t>
            </a:r>
            <a:r>
              <a:rPr lang="bg-BG" sz="2400" dirty="0" smtClean="0"/>
              <a:t> </a:t>
            </a:r>
            <a:r>
              <a:rPr lang="bg-BG" sz="2400" dirty="0" err="1" smtClean="0"/>
              <a:t>цефалоспорини</a:t>
            </a:r>
            <a:r>
              <a:rPr lang="en-US" sz="2400" dirty="0" smtClean="0"/>
              <a:t> – </a:t>
            </a:r>
            <a:r>
              <a:rPr lang="bg-BG" sz="2400" dirty="0" smtClean="0"/>
              <a:t>тенденция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748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cp_28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4300"/>
            <a:ext cx="8569840" cy="4265471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380299"/>
            <a:ext cx="721240" cy="77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0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504"/>
            <a:ext cx="5832648" cy="44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43" y="4458872"/>
            <a:ext cx="707232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3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3" y="641445"/>
            <a:ext cx="7771313" cy="407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2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altLang="en-US" sz="2400" dirty="0" smtClean="0"/>
              <a:t>Антибиотична консумация в </a:t>
            </a:r>
            <a:r>
              <a:rPr lang="bg-BG" altLang="en-US" sz="2400" dirty="0" smtClean="0">
                <a:solidFill>
                  <a:srgbClr val="FF0000"/>
                </a:solidFill>
              </a:rPr>
              <a:t>извънболничната</a:t>
            </a:r>
            <a:r>
              <a:rPr lang="bg-BG" altLang="en-US" sz="2400" dirty="0" smtClean="0"/>
              <a:t> помощ – ЕС , 2016 г.</a:t>
            </a:r>
            <a:endParaRPr lang="en-US" altLang="en-US" sz="2400" dirty="0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2"/>
          <a:stretch>
            <a:fillRect/>
          </a:stretch>
        </p:blipFill>
        <p:spPr bwMode="auto">
          <a:xfrm>
            <a:off x="301625" y="860425"/>
            <a:ext cx="828357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Down Arrow 3"/>
          <p:cNvSpPr>
            <a:spLocks noChangeArrowheads="1"/>
          </p:cNvSpPr>
          <p:nvPr/>
        </p:nvSpPr>
        <p:spPr bwMode="auto">
          <a:xfrm>
            <a:off x="4802188" y="1163638"/>
            <a:ext cx="125412" cy="887412"/>
          </a:xfrm>
          <a:prstGeom prst="downArrow">
            <a:avLst>
              <a:gd name="adj1" fmla="val 50000"/>
              <a:gd name="adj2" fmla="val 4953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altLang="en-US" sz="2400" dirty="0" smtClean="0"/>
              <a:t>Антибиотична консумация в </a:t>
            </a:r>
            <a:r>
              <a:rPr lang="bg-BG" altLang="en-US" sz="2400" dirty="0" smtClean="0">
                <a:solidFill>
                  <a:srgbClr val="FF0000"/>
                </a:solidFill>
              </a:rPr>
              <a:t>болниците</a:t>
            </a:r>
            <a:r>
              <a:rPr lang="bg-BG" altLang="en-US" sz="2400" dirty="0" smtClean="0"/>
              <a:t>–ЕС, 2016 г.</a:t>
            </a:r>
            <a:endParaRPr lang="en-US" altLang="en-US" sz="2400" dirty="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/>
          <a:stretch>
            <a:fillRect/>
          </a:stretch>
        </p:blipFill>
        <p:spPr bwMode="auto">
          <a:xfrm>
            <a:off x="81320" y="1189608"/>
            <a:ext cx="8645168" cy="35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Down Arrow 4"/>
          <p:cNvSpPr>
            <a:spLocks noChangeArrowheads="1"/>
          </p:cNvSpPr>
          <p:nvPr/>
        </p:nvSpPr>
        <p:spPr bwMode="auto">
          <a:xfrm>
            <a:off x="6756400" y="1490663"/>
            <a:ext cx="123825" cy="889000"/>
          </a:xfrm>
          <a:prstGeom prst="downArrow">
            <a:avLst>
              <a:gd name="adj1" fmla="val 50000"/>
              <a:gd name="adj2" fmla="val 50256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altLang="en-US" sz="2400" dirty="0" smtClean="0"/>
              <a:t>Консумация на пеницилини </a:t>
            </a:r>
            <a:r>
              <a:rPr lang="en-US" altLang="en-US" sz="2400" dirty="0" smtClean="0"/>
              <a:t>(ATC group J01C)</a:t>
            </a:r>
            <a:r>
              <a:rPr lang="bg-BG" altLang="en-US" sz="2400" dirty="0" smtClean="0"/>
              <a:t> в </a:t>
            </a:r>
            <a:r>
              <a:rPr lang="bg-BG" altLang="en-US" sz="2400" dirty="0" smtClean="0">
                <a:solidFill>
                  <a:srgbClr val="FF0000"/>
                </a:solidFill>
              </a:rPr>
              <a:t>болничния сектор</a:t>
            </a:r>
            <a:r>
              <a:rPr lang="bg-BG" altLang="en-US" sz="2400" dirty="0" smtClean="0"/>
              <a:t> – ЕС, 2016 г.</a:t>
            </a:r>
            <a:endParaRPr lang="en-US" altLang="en-US" sz="2400" dirty="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963"/>
            <a:ext cx="9028113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Down Arrow 4"/>
          <p:cNvSpPr>
            <a:spLocks noChangeArrowheads="1"/>
          </p:cNvSpPr>
          <p:nvPr/>
        </p:nvSpPr>
        <p:spPr bwMode="auto">
          <a:xfrm>
            <a:off x="8575675" y="2112963"/>
            <a:ext cx="123825" cy="887412"/>
          </a:xfrm>
          <a:prstGeom prst="downArrow">
            <a:avLst>
              <a:gd name="adj1" fmla="val 50000"/>
              <a:gd name="adj2" fmla="val 501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altLang="en-US" sz="2400" dirty="0" smtClean="0"/>
              <a:t>Консумация на </a:t>
            </a:r>
            <a:r>
              <a:rPr lang="bg-BG" altLang="en-US" sz="2400" dirty="0" err="1" smtClean="0"/>
              <a:t>цефалоспорини</a:t>
            </a:r>
            <a:r>
              <a:rPr lang="bg-BG" altLang="en-US" sz="2400" dirty="0" smtClean="0"/>
              <a:t> в </a:t>
            </a:r>
            <a:r>
              <a:rPr lang="bg-BG" altLang="en-US" sz="2400" dirty="0" smtClean="0">
                <a:solidFill>
                  <a:srgbClr val="FF0000"/>
                </a:solidFill>
              </a:rPr>
              <a:t>болничния сектор</a:t>
            </a:r>
            <a:r>
              <a:rPr lang="bg-BG" altLang="en-US" sz="2400" dirty="0" smtClean="0"/>
              <a:t> – ЕС, 2016 г.</a:t>
            </a:r>
            <a:endParaRPr lang="en-US" altLang="en-US" sz="2400" dirty="0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0938"/>
            <a:ext cx="9072563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Down Arrow 4"/>
          <p:cNvSpPr>
            <a:spLocks noChangeArrowheads="1"/>
          </p:cNvSpPr>
          <p:nvPr/>
        </p:nvSpPr>
        <p:spPr bwMode="auto">
          <a:xfrm>
            <a:off x="1601788" y="533400"/>
            <a:ext cx="63500" cy="700088"/>
          </a:xfrm>
          <a:prstGeom prst="downArrow">
            <a:avLst>
              <a:gd name="adj1" fmla="val 50000"/>
              <a:gd name="adj2" fmla="val 4884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altLang="en-US" sz="2400" dirty="0" smtClean="0"/>
              <a:t>Консумация на </a:t>
            </a:r>
            <a:r>
              <a:rPr lang="bg-BG" altLang="en-US" sz="2400" dirty="0" err="1" smtClean="0"/>
              <a:t>цефалоспорини</a:t>
            </a:r>
            <a:r>
              <a:rPr lang="bg-BG" altLang="en-US" sz="2400" dirty="0" smtClean="0"/>
              <a:t> трета генерация – </a:t>
            </a:r>
            <a:r>
              <a:rPr lang="bg-BG" altLang="en-US" sz="2400" dirty="0" smtClean="0">
                <a:solidFill>
                  <a:srgbClr val="FF0000"/>
                </a:solidFill>
              </a:rPr>
              <a:t>болничен сектор</a:t>
            </a:r>
            <a:r>
              <a:rPr lang="bg-BG" altLang="en-US" sz="2400" dirty="0" smtClean="0"/>
              <a:t>, ЕС 2016 г.</a:t>
            </a:r>
            <a:endParaRPr lang="en-US" altLang="en-US" sz="2400" dirty="0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825"/>
            <a:ext cx="91440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ECDC_PowerPoint_Templates_2009_rev_1_1</Template>
  <TotalTime>16770</TotalTime>
  <Words>189</Words>
  <Application>Microsoft Office PowerPoint</Application>
  <PresentationFormat>On-screen Show (16:9)</PresentationFormat>
  <Paragraphs>34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ECDC_PowerPoint_Templates_2009_rev_1_1</vt:lpstr>
      <vt:lpstr>Custom Design</vt:lpstr>
      <vt:lpstr>АНТИБИОТИЧНА КОНСУМАЦИЯ и АНТИБИОТИЧНА РЕЗИСТЕНТНОСТ проф. Тодор Кантарджиев  </vt:lpstr>
      <vt:lpstr>PowerPoint Presentation</vt:lpstr>
      <vt:lpstr>PowerPoint Presentation</vt:lpstr>
      <vt:lpstr>PowerPoint Presentation</vt:lpstr>
      <vt:lpstr>Антибиотична консумация в извънболничната помощ – ЕС , 2016 г.</vt:lpstr>
      <vt:lpstr>Антибиотична консумация в болниците–ЕС, 2016 г.</vt:lpstr>
      <vt:lpstr>Консумация на пеницилини (ATC group J01C) в болничния сектор – ЕС, 2016 г.</vt:lpstr>
      <vt:lpstr>Консумация на цефалоспорини в болничния сектор – ЕС, 2016 г.</vt:lpstr>
      <vt:lpstr>Консумация на цефалоспорини трета генерация – болничен сектор, ЕС 2016 г.</vt:lpstr>
      <vt:lpstr>Дистрибуция на антибиотици за системна употреба (ATC group J01) в болничния сектор – България, 2016</vt:lpstr>
      <vt:lpstr>Консумация на цефалоспорини в болничния сектор – България, 2016 г.</vt:lpstr>
      <vt:lpstr>PowerPoint Presentation</vt:lpstr>
      <vt:lpstr>Сравнение на тенденциите в консумацията на цефалоспорини трета генерация – България, Белгия, Швеция</vt:lpstr>
      <vt:lpstr>Klebsiella pneumoniae: резистентност към третогенерационни цефалоспорини</vt:lpstr>
      <vt:lpstr>Klebsiella pneumoniae: резистентност към третогенерационни цефалоспорини – тенденция</vt:lpstr>
      <vt:lpstr>Escherichia coli: резистентност към третогенерационни цефалоспорини</vt:lpstr>
      <vt:lpstr>Escherichia coli: резистентност към третогенерационни цефалоспорини – тенденция</vt:lpstr>
    </vt:vector>
  </TitlesOfParts>
  <Company>ECDC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ECDC</dc:creator>
  <cp:lastModifiedBy>Maya Bolpachova</cp:lastModifiedBy>
  <cp:revision>581</cp:revision>
  <cp:lastPrinted>2018-01-18T10:56:39Z</cp:lastPrinted>
  <dcterms:created xsi:type="dcterms:W3CDTF">2009-02-23T08:45:22Z</dcterms:created>
  <dcterms:modified xsi:type="dcterms:W3CDTF">2018-01-31T12:04:15Z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PIET_DocumentType">
    <vt:lpwstr/>
  </property>
  <property fmtid="{D5CDD505-2E9C-101B-9397-08002B2CF9AE}" pid="3" name="ECDC_Abstract">
    <vt:lpwstr/>
  </property>
  <property fmtid="{D5CDD505-2E9C-101B-9397-08002B2CF9AE}" pid="4" name="ECDC_Publisher">
    <vt:lpwstr>ECDC</vt:lpwstr>
  </property>
  <property fmtid="{D5CDD505-2E9C-101B-9397-08002B2CF9AE}" pid="5" name="ECDC_Copyright">
    <vt:lpwstr>ECDC</vt:lpwstr>
  </property>
  <property fmtid="{D5CDD505-2E9C-101B-9397-08002B2CF9AE}" pid="6" name="ECDC_DocumentType">
    <vt:lpwstr>Document</vt:lpwstr>
  </property>
  <property fmtid="{D5CDD505-2E9C-101B-9397-08002B2CF9AE}" pid="7" name="ContentType">
    <vt:lpwstr>ECDC_Document</vt:lpwstr>
  </property>
</Properties>
</file>